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2fd6033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a2fd6033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75018d66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c75018d6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twitter.com" TargetMode="External"/><Relationship Id="rId4" Type="http://schemas.openxmlformats.org/officeDocument/2006/relationships/image" Target="../media/image6.png"/><Relationship Id="rId5" Type="http://schemas.openxmlformats.org/officeDocument/2006/relationships/hyperlink" Target="https://apps.twitter.com/" TargetMode="External"/><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t/>
            </a:r>
            <a:endParaRPr sz="8900"/>
          </a:p>
          <a:p>
            <a:pPr indent="0" lvl="0" marL="0" rtl="0" algn="l">
              <a:spcBef>
                <a:spcPts val="0"/>
              </a:spcBef>
              <a:spcAft>
                <a:spcPts val="0"/>
              </a:spcAft>
              <a:buClr>
                <a:srgbClr val="000000"/>
              </a:buClr>
              <a:buSzPts val="1100"/>
              <a:buFont typeface="Arial"/>
              <a:buNone/>
            </a:pPr>
            <a:r>
              <a:rPr lang="en" sz="8900"/>
              <a:t>Tweeting a positive message to the world with Twithon</a:t>
            </a:r>
            <a:endParaRPr sz="8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your Twitter account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Twython</a:t>
            </a:r>
            <a:endParaRPr sz="3997">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Twitter account</a:t>
            </a:r>
            <a:endParaRPr sz="4395"/>
          </a:p>
        </p:txBody>
      </p:sp>
      <p:sp>
        <p:nvSpPr>
          <p:cNvPr id="156" name="Google Shape;156;p44"/>
          <p:cNvSpPr txBox="1"/>
          <p:nvPr/>
        </p:nvSpPr>
        <p:spPr>
          <a:xfrm>
            <a:off x="456300" y="1646575"/>
            <a:ext cx="17288100" cy="120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a:pPr>
            <a:r>
              <a:rPr lang="en" sz="3600">
                <a:solidFill>
                  <a:srgbClr val="434343"/>
                </a:solidFill>
                <a:latin typeface="Calibri"/>
                <a:ea typeface="Calibri"/>
                <a:cs typeface="Calibri"/>
                <a:sym typeface="Calibri"/>
              </a:rPr>
              <a:t>If you don’t already have one, open up a new Twitter account at </a:t>
            </a:r>
            <a:r>
              <a:rPr lang="en" sz="3600" u="sng">
                <a:solidFill>
                  <a:schemeClr val="hlink"/>
                </a:solidFill>
                <a:latin typeface="Calibri"/>
                <a:ea typeface="Calibri"/>
                <a:cs typeface="Calibri"/>
                <a:sym typeface="Calibri"/>
                <a:hlinkClick r:id="rId3"/>
              </a:rPr>
              <a:t>http://twitter.com</a:t>
            </a:r>
            <a:r>
              <a:rPr lang="en" sz="3600">
                <a:solidFill>
                  <a:srgbClr val="434343"/>
                </a:solidFill>
                <a:latin typeface="Calibri"/>
                <a:ea typeface="Calibri"/>
                <a:cs typeface="Calibri"/>
                <a:sym typeface="Calibri"/>
              </a:rPr>
              <a:t> </a:t>
            </a:r>
            <a:endParaRPr sz="3600">
              <a:solidFill>
                <a:srgbClr val="434343"/>
              </a:solidFill>
              <a:latin typeface="Calibri"/>
              <a:ea typeface="Calibri"/>
              <a:cs typeface="Calibri"/>
              <a:sym typeface="Calibri"/>
            </a:endParaRPr>
          </a:p>
        </p:txBody>
      </p:sp>
      <p:pic>
        <p:nvPicPr>
          <p:cNvPr id="157" name="Google Shape;157;p44"/>
          <p:cNvPicPr preferRelativeResize="0"/>
          <p:nvPr/>
        </p:nvPicPr>
        <p:blipFill>
          <a:blip r:embed="rId4">
            <a:alphaModFix/>
          </a:blip>
          <a:stretch>
            <a:fillRect/>
          </a:stretch>
        </p:blipFill>
        <p:spPr>
          <a:xfrm>
            <a:off x="666450" y="6841525"/>
            <a:ext cx="3372776" cy="2740874"/>
          </a:xfrm>
          <a:prstGeom prst="rect">
            <a:avLst/>
          </a:prstGeom>
          <a:noFill/>
          <a:ln>
            <a:noFill/>
          </a:ln>
        </p:spPr>
      </p:pic>
      <p:sp>
        <p:nvSpPr>
          <p:cNvPr id="158" name="Google Shape;158;p44"/>
          <p:cNvSpPr txBox="1"/>
          <p:nvPr/>
        </p:nvSpPr>
        <p:spPr>
          <a:xfrm>
            <a:off x="456300" y="2484775"/>
            <a:ext cx="17288100" cy="1787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startAt="2"/>
            </a:pPr>
            <a:r>
              <a:rPr lang="en" sz="3600">
                <a:solidFill>
                  <a:srgbClr val="434343"/>
                </a:solidFill>
                <a:latin typeface="Calibri"/>
                <a:ea typeface="Calibri"/>
                <a:cs typeface="Calibri"/>
                <a:sym typeface="Calibri"/>
              </a:rPr>
              <a:t>Go to</a:t>
            </a:r>
            <a:r>
              <a:rPr lang="en" sz="3600">
                <a:solidFill>
                  <a:srgbClr val="434343"/>
                </a:solidFill>
                <a:latin typeface="Calibri"/>
                <a:ea typeface="Calibri"/>
                <a:cs typeface="Calibri"/>
                <a:sym typeface="Calibri"/>
              </a:rPr>
              <a:t> </a:t>
            </a:r>
            <a:r>
              <a:rPr lang="en" sz="3600" u="sng">
                <a:solidFill>
                  <a:schemeClr val="hlink"/>
                </a:solidFill>
                <a:latin typeface="Calibri"/>
                <a:ea typeface="Calibri"/>
                <a:cs typeface="Calibri"/>
                <a:sym typeface="Calibri"/>
                <a:hlinkClick r:id="rId5"/>
              </a:rPr>
              <a:t>https://apps.twitter.com/</a:t>
            </a:r>
            <a:r>
              <a:rPr lang="en" sz="3600">
                <a:solidFill>
                  <a:srgbClr val="434343"/>
                </a:solidFill>
                <a:latin typeface="Calibri"/>
                <a:ea typeface="Calibri"/>
                <a:cs typeface="Calibri"/>
                <a:sym typeface="Calibri"/>
              </a:rPr>
              <a:t> and </a:t>
            </a:r>
            <a:r>
              <a:rPr b="1" lang="en" sz="3600">
                <a:solidFill>
                  <a:srgbClr val="434343"/>
                </a:solidFill>
                <a:latin typeface="Calibri"/>
                <a:ea typeface="Calibri"/>
                <a:cs typeface="Calibri"/>
                <a:sym typeface="Calibri"/>
              </a:rPr>
              <a:t>create</a:t>
            </a:r>
            <a:r>
              <a:rPr lang="en" sz="3600">
                <a:solidFill>
                  <a:srgbClr val="434343"/>
                </a:solidFill>
                <a:latin typeface="Calibri"/>
                <a:ea typeface="Calibri"/>
                <a:cs typeface="Calibri"/>
                <a:sym typeface="Calibri"/>
              </a:rPr>
              <a:t> a new app after filling in the required info. Make sure your app’s permissions encompass both </a:t>
            </a:r>
            <a:r>
              <a:rPr b="1" lang="en" sz="3600">
                <a:solidFill>
                  <a:srgbClr val="434343"/>
                </a:solidFill>
                <a:latin typeface="Calibri"/>
                <a:ea typeface="Calibri"/>
                <a:cs typeface="Calibri"/>
                <a:sym typeface="Calibri"/>
              </a:rPr>
              <a:t>“read” </a:t>
            </a:r>
            <a:r>
              <a:rPr lang="en" sz="3600">
                <a:solidFill>
                  <a:srgbClr val="434343"/>
                </a:solidFill>
                <a:latin typeface="Calibri"/>
                <a:ea typeface="Calibri"/>
                <a:cs typeface="Calibri"/>
                <a:sym typeface="Calibri"/>
              </a:rPr>
              <a:t>and</a:t>
            </a:r>
            <a:r>
              <a:rPr b="1" lang="en" sz="3600">
                <a:solidFill>
                  <a:srgbClr val="434343"/>
                </a:solidFill>
                <a:latin typeface="Calibri"/>
                <a:ea typeface="Calibri"/>
                <a:cs typeface="Calibri"/>
                <a:sym typeface="Calibri"/>
              </a:rPr>
              <a:t> “write”</a:t>
            </a:r>
            <a:endParaRPr b="1" sz="3600">
              <a:solidFill>
                <a:srgbClr val="434343"/>
              </a:solidFill>
              <a:latin typeface="Calibri"/>
              <a:ea typeface="Calibri"/>
              <a:cs typeface="Calibri"/>
              <a:sym typeface="Calibri"/>
            </a:endParaRPr>
          </a:p>
        </p:txBody>
      </p:sp>
      <p:pic>
        <p:nvPicPr>
          <p:cNvPr id="159" name="Google Shape;159;p44"/>
          <p:cNvPicPr preferRelativeResize="0"/>
          <p:nvPr/>
        </p:nvPicPr>
        <p:blipFill>
          <a:blip r:embed="rId6">
            <a:alphaModFix/>
          </a:blip>
          <a:stretch>
            <a:fillRect/>
          </a:stretch>
        </p:blipFill>
        <p:spPr>
          <a:xfrm>
            <a:off x="4915249" y="6258338"/>
            <a:ext cx="6435575" cy="2943400"/>
          </a:xfrm>
          <a:prstGeom prst="rect">
            <a:avLst/>
          </a:prstGeom>
          <a:noFill/>
          <a:ln>
            <a:noFill/>
          </a:ln>
        </p:spPr>
      </p:pic>
      <p:sp>
        <p:nvSpPr>
          <p:cNvPr id="160" name="Google Shape;160;p44"/>
          <p:cNvSpPr txBox="1"/>
          <p:nvPr/>
        </p:nvSpPr>
        <p:spPr>
          <a:xfrm>
            <a:off x="456300" y="3932575"/>
            <a:ext cx="17288100" cy="24318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startAt="3"/>
            </a:pPr>
            <a:r>
              <a:rPr lang="en" sz="3600">
                <a:solidFill>
                  <a:srgbClr val="434343"/>
                </a:solidFill>
                <a:latin typeface="Calibri"/>
                <a:ea typeface="Calibri"/>
                <a:cs typeface="Calibri"/>
                <a:sym typeface="Calibri"/>
              </a:rPr>
              <a:t>Take note of your app’s </a:t>
            </a:r>
            <a:r>
              <a:rPr b="1" lang="en" sz="3600">
                <a:solidFill>
                  <a:srgbClr val="434343"/>
                </a:solidFill>
                <a:latin typeface="Calibri"/>
                <a:ea typeface="Calibri"/>
                <a:cs typeface="Calibri"/>
                <a:sym typeface="Calibri"/>
              </a:rPr>
              <a:t>Consumer Key</a:t>
            </a:r>
            <a:r>
              <a:rPr lang="en" sz="3600">
                <a:solidFill>
                  <a:srgbClr val="434343"/>
                </a:solidFill>
                <a:latin typeface="Calibri"/>
                <a:ea typeface="Calibri"/>
                <a:cs typeface="Calibri"/>
                <a:sym typeface="Calibri"/>
              </a:rPr>
              <a:t> and </a:t>
            </a:r>
            <a:r>
              <a:rPr b="1" lang="en" sz="3600">
                <a:solidFill>
                  <a:srgbClr val="434343"/>
                </a:solidFill>
                <a:latin typeface="Calibri"/>
                <a:ea typeface="Calibri"/>
                <a:cs typeface="Calibri"/>
                <a:sym typeface="Calibri"/>
              </a:rPr>
              <a:t>Consumer Secret</a:t>
            </a:r>
            <a:r>
              <a:rPr lang="en" sz="3600">
                <a:solidFill>
                  <a:srgbClr val="434343"/>
                </a:solidFill>
                <a:latin typeface="Calibri"/>
                <a:ea typeface="Calibri"/>
                <a:cs typeface="Calibri"/>
                <a:sym typeface="Calibri"/>
              </a:rPr>
              <a:t>. Then create an </a:t>
            </a:r>
            <a:r>
              <a:rPr b="1" lang="en" sz="3600">
                <a:solidFill>
                  <a:srgbClr val="434343"/>
                </a:solidFill>
                <a:latin typeface="Calibri"/>
                <a:ea typeface="Calibri"/>
                <a:cs typeface="Calibri"/>
                <a:sym typeface="Calibri"/>
              </a:rPr>
              <a:t>Access Token</a:t>
            </a:r>
            <a:r>
              <a:rPr lang="en" sz="3600">
                <a:solidFill>
                  <a:srgbClr val="434343"/>
                </a:solidFill>
                <a:latin typeface="Calibri"/>
                <a:ea typeface="Calibri"/>
                <a:cs typeface="Calibri"/>
                <a:sym typeface="Calibri"/>
              </a:rPr>
              <a:t> and take note of it and of the related </a:t>
            </a:r>
            <a:r>
              <a:rPr b="1" lang="en" sz="3600">
                <a:solidFill>
                  <a:srgbClr val="434343"/>
                </a:solidFill>
                <a:latin typeface="Calibri"/>
                <a:ea typeface="Calibri"/>
                <a:cs typeface="Calibri"/>
                <a:sym typeface="Calibri"/>
              </a:rPr>
              <a:t>Access Token Secret </a:t>
            </a:r>
            <a:endParaRPr b="1" sz="3600">
              <a:solidFill>
                <a:srgbClr val="434343"/>
              </a:solidFill>
              <a:latin typeface="Calibri"/>
              <a:ea typeface="Calibri"/>
              <a:cs typeface="Calibri"/>
              <a:sym typeface="Calibri"/>
            </a:endParaRPr>
          </a:p>
        </p:txBody>
      </p:sp>
      <p:grpSp>
        <p:nvGrpSpPr>
          <p:cNvPr id="161" name="Google Shape;161;p44"/>
          <p:cNvGrpSpPr/>
          <p:nvPr/>
        </p:nvGrpSpPr>
        <p:grpSpPr>
          <a:xfrm>
            <a:off x="11350825" y="5688426"/>
            <a:ext cx="6487025" cy="4242574"/>
            <a:chOff x="11350825" y="5688426"/>
            <a:chExt cx="6487025" cy="4242574"/>
          </a:xfrm>
        </p:grpSpPr>
        <p:grpSp>
          <p:nvGrpSpPr>
            <p:cNvPr id="162" name="Google Shape;162;p44"/>
            <p:cNvGrpSpPr/>
            <p:nvPr/>
          </p:nvGrpSpPr>
          <p:grpSpPr>
            <a:xfrm>
              <a:off x="11350825" y="5688426"/>
              <a:ext cx="6487025" cy="4083225"/>
              <a:chOff x="11350825" y="5688426"/>
              <a:chExt cx="6487025" cy="4083225"/>
            </a:xfrm>
          </p:grpSpPr>
          <p:pic>
            <p:nvPicPr>
              <p:cNvPr id="163" name="Google Shape;163;p44"/>
              <p:cNvPicPr preferRelativeResize="0"/>
              <p:nvPr/>
            </p:nvPicPr>
            <p:blipFill rotWithShape="1">
              <a:blip r:embed="rId7">
                <a:alphaModFix/>
              </a:blip>
              <a:srcRect b="14922" l="0" r="-796" t="0"/>
              <a:stretch/>
            </p:blipFill>
            <p:spPr>
              <a:xfrm>
                <a:off x="11350825" y="5688426"/>
                <a:ext cx="6487025" cy="4083225"/>
              </a:xfrm>
              <a:prstGeom prst="rect">
                <a:avLst/>
              </a:prstGeom>
              <a:noFill/>
              <a:ln>
                <a:noFill/>
              </a:ln>
            </p:spPr>
          </p:pic>
          <p:sp>
            <p:nvSpPr>
              <p:cNvPr id="164" name="Google Shape;164;p44"/>
              <p:cNvSpPr/>
              <p:nvPr/>
            </p:nvSpPr>
            <p:spPr>
              <a:xfrm>
                <a:off x="13281200" y="7080925"/>
                <a:ext cx="1559100" cy="345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4"/>
              <p:cNvSpPr/>
              <p:nvPr/>
            </p:nvSpPr>
            <p:spPr>
              <a:xfrm>
                <a:off x="11496100" y="8366225"/>
                <a:ext cx="452100" cy="690300"/>
              </a:xfrm>
              <a:prstGeom prst="leftBrace">
                <a:avLst>
                  <a:gd fmla="val 50016" name="adj1"/>
                  <a:gd fmla="val 55164"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 name="Google Shape;166;p44"/>
            <p:cNvPicPr preferRelativeResize="0"/>
            <p:nvPr/>
          </p:nvPicPr>
          <p:blipFill rotWithShape="1">
            <a:blip r:embed="rId8">
              <a:alphaModFix/>
            </a:blip>
            <a:srcRect b="0" l="980" r="0" t="0"/>
            <a:stretch/>
          </p:blipFill>
          <p:spPr>
            <a:xfrm>
              <a:off x="15286475" y="9663400"/>
              <a:ext cx="2045175" cy="267600"/>
            </a:xfrm>
            <a:prstGeom prst="rect">
              <a:avLst/>
            </a:prstGeom>
            <a:noFill/>
            <a:ln cap="flat" cmpd="sng" w="7620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a:t>
            </a:r>
            <a:r>
              <a:rPr lang="en" sz="4395">
                <a:latin typeface="Courier New"/>
                <a:ea typeface="Courier New"/>
                <a:cs typeface="Courier New"/>
                <a:sym typeface="Courier New"/>
              </a:rPr>
              <a:t>Twython</a:t>
            </a:r>
            <a:endParaRPr sz="4395">
              <a:latin typeface="Courier New"/>
              <a:ea typeface="Courier New"/>
              <a:cs typeface="Courier New"/>
              <a:sym typeface="Courier New"/>
            </a:endParaRPr>
          </a:p>
        </p:txBody>
      </p:sp>
      <p:sp>
        <p:nvSpPr>
          <p:cNvPr id="172" name="Google Shape;172;p45"/>
          <p:cNvSpPr txBox="1"/>
          <p:nvPr/>
        </p:nvSpPr>
        <p:spPr>
          <a:xfrm>
            <a:off x="304800" y="1219200"/>
            <a:ext cx="17879400" cy="30000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ourier New"/>
                <a:ea typeface="Courier New"/>
                <a:cs typeface="Courier New"/>
                <a:sym typeface="Courier New"/>
              </a:rPr>
              <a:t>Twython</a:t>
            </a:r>
            <a:r>
              <a:rPr lang="en" sz="3600">
                <a:solidFill>
                  <a:srgbClr val="434343"/>
                </a:solidFill>
                <a:latin typeface="Calibri"/>
                <a:ea typeface="Calibri"/>
                <a:cs typeface="Calibri"/>
                <a:sym typeface="Calibri"/>
              </a:rPr>
              <a:t> is a Twitter API SDK that makes it easy to read and send tweets. Install it with:</a:t>
            </a:r>
            <a:r>
              <a:rPr lang="en" sz="3600">
                <a:solidFill>
                  <a:srgbClr val="434343"/>
                </a:solidFill>
                <a:latin typeface="Calibri"/>
                <a:ea typeface="Calibri"/>
                <a:cs typeface="Calibri"/>
                <a:sym typeface="Calibri"/>
              </a:rPr>
              <a:t> </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rPr lang="en" sz="3600">
                <a:solidFill>
                  <a:srgbClr val="434343"/>
                </a:solidFill>
                <a:latin typeface="Calibri"/>
                <a:ea typeface="Calibri"/>
                <a:cs typeface="Calibri"/>
                <a:sym typeface="Calibri"/>
              </a:rPr>
              <a:t>         </a:t>
            </a:r>
            <a:r>
              <a:rPr lang="en" sz="3600">
                <a:solidFill>
                  <a:srgbClr val="434343"/>
                </a:solidFill>
                <a:latin typeface="Courier New"/>
                <a:ea typeface="Courier New"/>
                <a:cs typeface="Courier New"/>
                <a:sym typeface="Courier New"/>
              </a:rPr>
              <a:t>pip install twython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3" name="Google Shape;183;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Twitter account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Twython</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8"/>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8900"/>
          </a:p>
          <a:p>
            <a:pPr indent="0" lvl="0" marL="0" marR="0" rtl="0" algn="l">
              <a:lnSpc>
                <a:spcPct val="100000"/>
              </a:lnSpc>
              <a:spcBef>
                <a:spcPts val="0"/>
              </a:spcBef>
              <a:spcAft>
                <a:spcPts val="0"/>
              </a:spcAft>
              <a:buClr>
                <a:srgbClr val="000000"/>
              </a:buClr>
              <a:buSzPts val="1100"/>
              <a:buFont typeface="Arial"/>
              <a:buNone/>
            </a:pPr>
            <a:r>
              <a:rPr lang="en" sz="8900"/>
              <a:t>Tracking all of your personal notes using the Evernote API</a:t>
            </a:r>
            <a:endParaRPr sz="8900"/>
          </a:p>
        </p:txBody>
      </p:sp>
      <p:sp>
        <p:nvSpPr>
          <p:cNvPr id="189" name="Google Shape;189;p48"/>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